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5" r:id="rId3"/>
    <p:sldId id="313" r:id="rId4"/>
    <p:sldId id="312" r:id="rId5"/>
    <p:sldId id="310" r:id="rId6"/>
    <p:sldId id="311" r:id="rId7"/>
    <p:sldId id="315" r:id="rId8"/>
    <p:sldId id="314" r:id="rId9"/>
    <p:sldId id="316" r:id="rId10"/>
    <p:sldId id="317" r:id="rId11"/>
    <p:sldId id="309" r:id="rId12"/>
    <p:sldId id="308" r:id="rId13"/>
    <p:sldId id="307" r:id="rId14"/>
    <p:sldId id="320" r:id="rId15"/>
    <p:sldId id="319" r:id="rId16"/>
    <p:sldId id="318" r:id="rId17"/>
    <p:sldId id="322" r:id="rId18"/>
    <p:sldId id="321" r:id="rId19"/>
    <p:sldId id="327" r:id="rId20"/>
    <p:sldId id="326" r:id="rId21"/>
    <p:sldId id="325" r:id="rId22"/>
    <p:sldId id="328" r:id="rId23"/>
    <p:sldId id="324" r:id="rId24"/>
    <p:sldId id="332" r:id="rId25"/>
    <p:sldId id="323" r:id="rId26"/>
    <p:sldId id="331" r:id="rId27"/>
    <p:sldId id="330" r:id="rId28"/>
    <p:sldId id="335" r:id="rId29"/>
    <p:sldId id="334" r:id="rId30"/>
    <p:sldId id="333" r:id="rId31"/>
    <p:sldId id="329" r:id="rId32"/>
    <p:sldId id="339" r:id="rId33"/>
    <p:sldId id="338" r:id="rId34"/>
    <p:sldId id="306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3356992"/>
            <a:ext cx="7772400" cy="1829761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764704"/>
            <a:ext cx="896448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3 ЭКОНОМИЧЕСКИЕ АСПЕКТЫ ПРОЕКТА</a:t>
            </a:r>
            <a:endParaRPr lang="ru-RU" sz="1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Классификация проектов по критериям менеджера и экономиста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450215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Экономическая модель проекта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143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зависимости от срока реализации проекта и объ­ема необходимых инвестиций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традиционно выделяют: краткосрочные, среднесрочные и долгосрочные проекты. Краткосрочные проекты имеют продолжительность до 1 года, продолжительность средне- и долгосрочных проектов определяется отраслевыми особенностями, но традиционно среднесрочный проект может длиться от одного до трех лет, а долгосрочный — свыше трех лет.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 признаку отраслевой принадлежности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перечень воз­можных проектов повторяет список отраслей и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подотраслей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экономики и социальной сферы (промышленность, стро­ительство, транспорт, здравоохранение, туризм и т.д.); нет такой отрасли или сферы, где не возникала бы потребность в изменениях, развитии, росте, т.е. в выполнении определен­ных проектов.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522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40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 сложности</a:t>
            </a:r>
            <a:r>
              <a:rPr lang="ru-RU" sz="4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могут быть выделены следующие виды проектов: простые, организационно, технически сложные, </a:t>
            </a:r>
            <a:r>
              <a:rPr lang="ru-RU" sz="40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ресурсно</a:t>
            </a:r>
            <a:r>
              <a:rPr lang="ru-RU" sz="4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сложные и сложные в комплексе.</a:t>
            </a:r>
            <a:endParaRPr lang="ru-RU" sz="2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83752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Сложные 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подразумевают наличие технических, организационных или ресурсных задач, решение которых предполагает нетрадиционные подходы и повышенные затраты на их решение. Эти задачи предполагают нахож­дение, выработку оригинальных подходов для решения, что требует повышенных затрат материальных, людских, финансовых и временных ресурсов, а также, возможно, вари­антного проектирования тех или иных элементов проекта. На практике встречаются варианты сложных проектов с пре­обладающим влиянием какого-либо из перечисленных видов сложности — использование нетрадиционных технологий строительства, значительное число участников проекта, сложные схемы финансирования и др. Сложные проекты также предполагают в процессе подготовки их выполнения осуществление декомпозиции, разделения на более простые части, элементы, которые представляют собой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подпроекты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сложного проекта, поддающиеся относительно автономному выполнению.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614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Степень новизны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как признак проекта определяется наличием или отсутствием аналогов в части существа, содержания проекта и его элементов, условий и обстоя­тельств выполнения, использованных приемов и методов организации.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 этому критерию можно выделить абсолютно новые, уникальные проекты: первые полеты в космос, экспедиции к Северному и Южному полюсам Земли и др.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Уникальные 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отличаются, прежде всего, высокой степенью риска и масштабными затратами ресурсов.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26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новым проектам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относятся и повторные по существу, содержанию, но выполняемые в значительно иных, чем осу­ществленные ранее, условиях (природно-климатических, социально-экономических, транспортных, демографиче­ских). Так, строительство какого-либо предприятия в сред­них широтах европейской части России трудно сравнивать с аналогичным проектом на севере Якутии или в Централь­ной Африке, и дело не только в природной среде, но и в рас­стояниях, в отсутствии путей сообщения, инфраструктуры и т.п.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остальных случаях исполнители проектов имеют дело, как правило, с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повторными проектами,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относительно апро­бированными в техническом и организационном смысле.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3339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 степени значимости результатов проекта для испол­нителя и потребителя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выделяют проекты решающие, суще­ственно значимые, средне значимые и незначительно значи­мые. Степень значимости проекта как классификационный признак имеет двоякий смысл — чисто количественный, можно сказать, мощностный, масштабный и качественный, сравнительный, параметрический. Естественно, этот при­знак абсолютен. Другими словами, проекта с незначимыми для заинтересованных организаций и лиц результатами быть не должно. Но степень значимости разных проектов, их результатов для различных участников и контрагентов неоднозначна и неодинакова. Вне контекста, определяющего конкретный проект, трудно дать исчерпывающую характе­ристику параметра значимости. Возможный подход выгля­дит так.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637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Наивысшая значимость имеет место, если результаты проекта определяют возможности дальнейшего существова­ния системы исполнителя проекта и системы потребителя, пользователя. Ранг значимости проекта может быть обозна­чен как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решающий.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Если выполнение проекта основательно улучшает коли­чественные и качественные параметры объекта-пользова­теля, то имеет место ранг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существенно значимого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Когда проект влечет за собой определенный, но не реша­ющий рост, улучшение характеристик потребителя результа­тов, следует давать оценку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средней значимости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При отсутствии практического влияния проекта на систему, но с учетом факта исполнения проекта напра­шивается критерий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незначительной значимости.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242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зависимости от особенностей условий реализации процессов, предусмотренных проектом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выделяют следую­щие проекты: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адекватные основным параметрам условий внешней среды;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требующие специальных мер с учетом факторов среды;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невыполнимые в имеющихся условиях и (или) требу­ющие изменения этих условий.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1614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Классификация проектов в зависимости от ограниче­ния по ресурсам и срокам для тех или иных работ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устанавливаются применительно к ряду факторов различ­ной природы: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климатические условия (влияют, например, на завоз материальных ресурсов в районы российского Крайнего Севера и Дальнего Востока, на возможность исполнения многих технологических и транспортных процессов, на нали­чие людских ресурсов и т.д.);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устойчивого функционирования всех обслуживающих подсистем проекта по сути, по времени, по уровню качества;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создание, поддержание на нужном уровне и резервиро­вание ресурсного комплекса проекта.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1873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зависимости от требований к качеству работ и резуль­татов проектов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выделяют бездефектные проекты, проекты с повышенным качеством и стандартные проекты.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Бездефектные 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ориентированы на верхние уста­новленные пределы требований качества.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Проекты повышенного качества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осуществляются с предъ­явлением и соблюдением сверхнормативных характеристик требований к качеству работ.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Стандартные 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выполняются па основе соблюде­ния всех нормативных положений (общих, отраслевых, при­родоохранных и т.п.).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855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	Классификация проектов по критериям менеджера и экономиста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Исключительное многообразие экономических явлений определяет множественность типов и видов проектов.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Классификация проектов,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т.е. их разделение на группы, может быть осуществлена по различным критериям: по уровню, по масштабам изменений, по широте охвата, по требованиям к качеству и способам его обеспечения, по совокупности проектов, по уровню участников, по харак­теру целевой задачи, по объекту инвестиционной дея­тельности, по главной причине возникновения проекта и др. Но в первую очередь конкретный проект отличается от любого другого своей сущностью, содержанием, смыслом тех действий, процессов, работ, которые намечается осуще­ствить, а также, естественно, конкретикой обстоятельств выполнения внешних по отношению к системе, реализую­щей проект, условий и внутрисистемных факторов.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8302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Помимо отмеченных типов, в научной литературе</a:t>
            </a:r>
            <a:r>
              <a:rPr lang="ru-RU" sz="2800" baseline="30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выделяют также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класс инновационных проектов.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При этом, поскольку абсолютное большинство инвестиционных про­ектов содержат в той или иной степени инновационную составляющую, разделение проектов на инвестиционные и инновационные является достаточно условным. Проекты, которые обеспечивают разработку новых изделий или техно­логий и предполагают вложения в нематериальные активы, в большей мере претендуют на классификацию их как инно­вационных. Тем не менее, несмотря на трудность отнесения проектов к тому или иному виду, увеличение в них доли работ, направленных на создание инноваций, меняет харак­теристики проектов.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256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Так, инновационный проект отличается от инвестицион­ного следующим: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 высокой степенью неопределенности (техниче­ской, коммерческой) параметров проекта (сроков достиже­ния намеченных целей, предстоящих затрат, будущих дохо­дов), которая уменьшает достоверность предварительной финансово-экономической оценки и предполагает исполь­зование на практике дополнительных процедур оценки и отбора проектов;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вовлечением в реализацию проектов уникальных ресурсов (специалистов высокой квалификации, лиц твор­ческого труда, материалов, приборов и т.д.);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высокой вероятностью получения в рамках проекта неожиданных, но представляющих самостоятельную ком­мерческую ценность промежуточных или конечных резуль­татов, что предъявляет дополнительные требования к гибко­сти управления инновационным процессом, к способности быстрого вхождения в новые сферы бизнеса, отрасли, техно­логии, товарные рынки и т.д.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2501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Проекты по степени охвата этапов инновационного про­цесса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могут быть классифицированы на полные инноваци­онные проекты, включающие НИОКР, освоение новшества и его коммерциализацию; и неполные инновационные про­екты, включающие только отдельные этапы инновационного процесса.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Детальная классификация проектов позволяет экономи­стам и менеджерам достаточно четко ранжировать перспек­тивные и реализуемые проекты, и как следствие, ставить выполнимые цели, задавать реальные сроки достижения целей и привлекать оптимально необходимые ресурсы для их успешной реализации.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3292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Экономическая модель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Экономическая модель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 показывает распределе­ние результатов и затрат по стадиям реализации. Она служит инструментом ресурсного обеспечения и является основой для создания плановых документов, регламентирующих при­влечение и распределение ресурсов в ходе реализации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Создание экономической модели проекта является необ­ходимым требованием к управлению им. Недостаточно тща­тельно разработанная экономическая модель может приве­сти к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недостижению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запланированного эффекта от реализации вследствие недостаточного ресурсного обе­спечения или несоблюдения сроков выполнения отдельных этапов. Как правило, экономическая модель утверждается внутри организации спонсором проекта и согласовывается с инвесторами. 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11503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Важным условием создания экономической модели явля­ется соблюдение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принципа альтернативности: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конкретного проекта сравниваются с ситу­ацией, когда проект осуществляться не будет («с проек­том» — «без проекта»);</a:t>
            </a:r>
            <a:endParaRPr lang="ru-RU" sz="14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конкретного проекта сравниваются с результатами других проектов, доступных организации («с другим проектом»).</a:t>
            </a:r>
            <a:endParaRPr lang="ru-RU" sz="14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78072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5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Разработка экономической модели проекта предусматри­вает выполнение следующих действий: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обоснование целей проекта на основе изучения рынка и анализа производственных резервов;</a:t>
            </a:r>
            <a:endParaRPr lang="ru-RU" sz="14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предварительную оценку стоимости проекта и прогноз увеличения оборотного капитала;</a:t>
            </a:r>
            <a:endParaRPr lang="ru-RU" sz="14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оценку продолжительности инвестиционного процесса и собственно реализации проекта, срока начала эксплуата­ции проекта;</a:t>
            </a:r>
            <a:endParaRPr lang="ru-RU" sz="14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 увеличения капитала от реализации проекта;</a:t>
            </a:r>
            <a:endParaRPr lang="ru-RU" sz="14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источников (инвесторов) и размеров финансирования;</a:t>
            </a:r>
            <a:endParaRPr lang="ru-RU" sz="14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основных характеристик проекта. К числу последних можно отнести:</a:t>
            </a:r>
            <a:endParaRPr lang="ru-RU" sz="14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альтернативных технических решений;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спрос на продукцию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проекта, и в том числе его инве­стиционной фазы;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оценку уровня базовых, текущих и прогнозных цен на продукцию или услуги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перспективы экспорта продукции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сложность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 и состав нормативной и проектно-сметной доку­ментации;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инвестиционный климат в районе реализации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соотношение затрат и результатов проекта.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170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Несмотря на то что экономическую модель проекта необ­ходимо разрабатывать на самых ранних стадиях, по мере раз­вития проекта ее параметры будут требовать уточнения. Как правило, экономическая модель конкретизируется в таких документах, как предварительное технико-экономическое обоснование, бизнес-план, бюджет проекта. 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153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современной экономике для того чтобы сохранить кон­курентные преимущества компаниям приходится регулярно браться за осуществление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высокорисковых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проектов. В гло­бальной, основанной на знаниях экономике ценовое пре­имущество компаний традиционных отраслей производства исчезает сразу же, как только цена продукции становится второстепенным компонентом, а на первые позиции выходит прибыль, полученная при синтезе знаний и креативных идей. Поскольку компаниям в настоящее время приходится рабо­тать в намного более сложных внешних условиях, их конку­рентоспособность определяется тем, насколько эффективно они смогут задействовать свой интеллектуальный человече­ский потенциал для создания или перехвата коммерческих возможностей. Чтобы оставаться конкурентоспособными, компании должны постоянно исследовать новые возмож­ности развития бизнеса, искать лучшие способы повыше­ния производительности или обслуживания их покупате­лей. Иногда принимаемые законы вынуждают организации делать свою продукцию более безопасной или повышать качество охраны окружающей среды в ходе осуществления производственных процессов. 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0684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Как отмечает К.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Хелдман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большинство проектов — следствие одного из шести требо­ваний или потребностей: требования рынка, экономические потребности, запросы покупателей, технический прогресс, юридические требования и общественные потребности.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5879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Таким образом, проект как одна из форм ведения бизнеса касается двух фундаментальных источников нестабильно­сти современного мира: сложностей внешнего окружения и трудностей в управлении проектами как динамичными системами. Под проектом в российском менеджменте пони­мается совокупность, комплекс задач и действий, имеющих следующие отличительные признаки: четкие конечные цели, взаимосвязь задач и ресурсов, определенные сроки начала и окончания проекта, известная степень новизны целей и условий реализации, неизбежность различных конфликт­ных ситуаций вокруг и внутри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18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Для разработки обоснованной и полноценной классифи­кации проектов необходимо использовать достаточно пол­ный состав признаков, охватывающий все существенные параметры, характеризующие с самых разных сторон любой возможный проект. В то же время не следует создавать избы­точный перечень этих признаков, так как это снижает разли­чимость свойств и идентификацию типа проекта для после­дующего управления им.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7632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Любой проект по своему внутреннему смыслу направлен на изменения в системе — объекте проектной деятельности (содержательные, количественные, качественные). Поэтому управление проектами есть, по сути, управление изменени­ями. Или иначе — для развития любой системы необходимы те или другие, количественные и (или) качественные, струк­турные и функциональные изменения. При этом изменения как суть функционирования и развития систем (предприя­тий) представляют собой содержательный аспект проектов, сами проекты — формально-структурное выражение прово­димых изменений, а по существу — новое качество систем. Диалектическое единство формы и содержания проявляется в том, что в изменчивой рыночной среде функционирования экономических субъектов периодически возникает необхо­димость содержательных перемен, требующая или порож­дающая корректировку формальной организации процессов и (или) их сущности. Эти перемены и составляют суть про­ектов. Итак,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это, прежде всего, изменение системы в качественном отношении и в количественном выражении, или временное предприятие, предназначенное для создания уникальных продуктов, услуг или результатов.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06602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современных условиях деятельность многих компаний организована по проектному принципу, причем существен­ные стадии выполняемых проектов носят нестандартный, творческий характер, а компании постепенно принимают структуру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проектных организаций,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т.е. организаций, основ­ная деятельность которых состоит в выполнении про­ектов, в которых существенной статьей затрат являются расходы на персонал. Примерами таких проектных орга­низаций являются научно-исследовательские институты (НИИ), конструкторские бюро (КБ), проектные инсти­туты (ПИ), компании — разработчики и поставщики про­граммного обеспечения, дизайнерские бюро, маркетинговые и Р.К-агентства, аудиторские, оценочные, консалтинговые компании и др. Во всех перечисленных случаях «продуктом» организации является результат проектной работы — отчет или статья о результатах исследований, технологическая, проектная и (или) конструкторская документация, опыт­ный образец, программа для ЭВМ, рекламная кампания, профессиональное заключение, отчет, содержащий рекомен­дации и т.п.</a:t>
            </a:r>
            <a:endParaRPr lang="ru-RU" sz="16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0044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Мастерство современного проект-менеджера заключается не только в способности четко формулировать действен­ную стратегию, которая позволит оптимально справиться со всеми трудностями, возникающими в ходе выполнения проекта. Он также должен уметь вовремя понять и свести к минимуму сложности внешнего окружения, т.е. применить соответствующие меры на руководящем уровне для сниже­ния рискованности бизнес-ситуации. Такая тактика явля­ется очень гибкой и, приспосабливаясь к трудностям внеш­него окружения, отражает существо проекта — вдохновлять участников проекта и давать им возможность успешно претворять в жизнь энергичные и впечатляющие идеи или целые проекты, которые принесут соответствующие выгоды инвесторам и совместным участникам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1450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Управление проектами (проектный менеджмент) предла­гает творческую аналитическую модель менеджмента, соот­ветствующую философии трансформирующего лидерства, положения которой предоставляют полномочия менеджеру руководить организацией и реализацией рискованных про­ектов. Это предполагает перемены в развитии менеджмента от обычной сейчас практики предварительного изучения стандартного набора приемов и методов применения так называемой наилучшей технологии управления к истинно компетентному руководству не только проектом, но и борь­бой со сложностями внешнего окружения. Таким образом, в основе оптимального подхода к решению задач проекта должна лежать именно профессиональная компетентность менеджера, учитывающего масштабы сложностей внеш­него окружения, фиксирующего трудности ведения про­екта и использующего гибкую систему методов руководства. Навыки творчества и аналитического мышления служат фундаментом трансформирующего лидерства.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1636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72008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21989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качестве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ключевых критериев классификации проек­тов, выделяемых экономистами и менеджерами,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рассмо­трим следующие: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масштаб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 его реализации и объем необходимых инвестиций;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отраслевая принадлежность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сложность проекта в определенных аспектах;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степень новизны (или повторности)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значимость проекта для организации-исполнителя и организации — потребителя его результатов;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 условий реализации процессов, составля­ющих содержание проекта;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ограничения по ресурсам и срокам;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качеству работ и результатов;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4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степень охвата этапов инновационного процесса и др.</a:t>
            </a:r>
            <a:endParaRPr lang="ru-RU" sz="1600" spc="4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137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36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 масштабу проекта</a:t>
            </a:r>
            <a:r>
              <a:rPr lang="ru-RU" sz="3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выделяются, как правило, малые, средние и крупные проекты. Особо крупные проекты обо­значают как мега-проекты.</a:t>
            </a:r>
            <a:endParaRPr lang="ru-RU" sz="2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04987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16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Малые проекты,</a:t>
            </a:r>
            <a:r>
              <a:rPr lang="ru-RU" sz="16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помимо относительно небольших объ­емов работ в физическом и стоимостном измерении, харак­теризуются сравнительной простотой технологических про­цессов и небольшой номенклатурой необходимых ресурсов, что не исключает в отдельных случаях использование специ­альных материалов и технических средств высокой стоимо­сти. Порядок количественных параметров малых проектов, по различным данным, представляется капиталовложени­ями в 10—15 млн долл. и трудовыми затратами до 50 тыс. чел/ч. С одной стороны, малые проекты могут выполняться с некоторыми упрощениями процедур разработки и испол­нения, формирования проектной команды. С другой — они требуют особой тщательности расчетов сроков работ и необ­ходимых ресурсов, а также соблюдения намеченных гра­фиков выполнения технологических процессов, ибо любые отклонения могут существенно повлиять на ход проекта, его стоимость и сроки завершения. Малые проекты, как пра­вило, выполняются под руководством одного управляющего, координирующего все процессы проекта: технологические, обеспечивающие, корректировочные и т.п. Команда про­екта (производственно-управленческий коллектив) должна отличаться гибкостью (взаимозаменяемостью), четким зна­нием и умением исполнения различных задач, навыками не только технологического плана, но и организационного, включая процедуры сдачи заказчику результатов проекта.</a:t>
            </a:r>
            <a:endParaRPr lang="ru-RU" sz="10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98777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Средние 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отличаются от малых как по величине объемов работ и затрат всех видов ресурсов, так и по слож­ности отдельных элементов (процессов) проекта и масшта­бам капитальных вложений. По некоторым данным, средние проекты можно характеризовать объемами капитальных вложений в несколько сотен миллионов долларов и сроками реализации от 2 до 5 лет.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364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Крупные 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превышают по своим параметрам сред­ние в несколько раз. Эффективная реализация крупного проекта требует использования современных инструментов управления, таких как метод поэтапной разработки и реали­зации проекта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Stage Gate Process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),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координации действий проектной команды, тщательного подхода к структуризации проекта, мониторингу его реализации. Проектная команда крупного проекта может быть очень большой по численно­сти. Так, проектная команда, отвечающая за строительство одной установки на нефтеперерабатывающем заводе (бюд­жет проекта около 200 млн долл.), может, по опыту крупных компаний, состоять из 20—30 чел., а целого завода — более чем из 100—150 чел., не считая подрядчиков.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337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Мегапроекты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представляют собой целевые программы, содержащие множество взаимосвязанных проектов, объеди­ненных общей целью, выделенными ресурсами и отпущен­ным на их выполнение временем. Такие программы могут быть международными, национальными, региональными, межотраслевыми, отраслевыми и смешанными. Они фор­мируются, поддерживаются и координируются на верхних уровнях управления — государственном, региональном, муниципальном — и отличаются крайне высокой стои­мостью (миллиарды долларов), трудоемкостью (порядка 20 млн чел/ч) и длительными сроками реализации (5 лет и больше).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1471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447</TotalTime>
  <Words>2728</Words>
  <Application>Microsoft Office PowerPoint</Application>
  <PresentationFormat>Экран (4:3)</PresentationFormat>
  <Paragraphs>90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2" baseType="lpstr">
      <vt:lpstr>Arial</vt:lpstr>
      <vt:lpstr>Lucida Sans Unicode</vt:lpstr>
      <vt:lpstr>Microsoft Sans Serif</vt:lpstr>
      <vt:lpstr>Times New Roman</vt:lpstr>
      <vt:lpstr>Verdana</vt:lpstr>
      <vt:lpstr>Wingdings 2</vt:lpstr>
      <vt:lpstr>Wingdings 3</vt:lpstr>
      <vt:lpstr>Открытая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Дима</cp:lastModifiedBy>
  <cp:revision>36</cp:revision>
  <dcterms:created xsi:type="dcterms:W3CDTF">2014-04-21T11:00:57Z</dcterms:created>
  <dcterms:modified xsi:type="dcterms:W3CDTF">2015-01-30T06:17:25Z</dcterms:modified>
</cp:coreProperties>
</file>